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6" r:id="rId3"/>
    <p:sldId id="258" r:id="rId4"/>
    <p:sldId id="275" r:id="rId5"/>
    <p:sldId id="276" r:id="rId6"/>
    <p:sldId id="278" r:id="rId7"/>
    <p:sldId id="260" r:id="rId8"/>
    <p:sldId id="291" r:id="rId9"/>
    <p:sldId id="290" r:id="rId10"/>
    <p:sldId id="292" r:id="rId11"/>
    <p:sldId id="299" r:id="rId12"/>
    <p:sldId id="266" r:id="rId13"/>
    <p:sldId id="301" r:id="rId14"/>
    <p:sldId id="300" r:id="rId15"/>
    <p:sldId id="262" r:id="rId16"/>
    <p:sldId id="284" r:id="rId17"/>
    <p:sldId id="265" r:id="rId18"/>
    <p:sldId id="295" r:id="rId19"/>
    <p:sldId id="263" r:id="rId20"/>
    <p:sldId id="264" r:id="rId21"/>
    <p:sldId id="283" r:id="rId22"/>
    <p:sldId id="267" r:id="rId23"/>
    <p:sldId id="271" r:id="rId24"/>
    <p:sldId id="297" r:id="rId25"/>
    <p:sldId id="296" r:id="rId26"/>
    <p:sldId id="298" r:id="rId27"/>
    <p:sldId id="282" r:id="rId28"/>
    <p:sldId id="268" r:id="rId29"/>
    <p:sldId id="270" r:id="rId30"/>
    <p:sldId id="302" r:id="rId31"/>
    <p:sldId id="272" r:id="rId32"/>
    <p:sldId id="293" r:id="rId33"/>
    <p:sldId id="294" r:id="rId34"/>
    <p:sldId id="273" r:id="rId35"/>
    <p:sldId id="287" r:id="rId36"/>
    <p:sldId id="274" r:id="rId37"/>
    <p:sldId id="280" r:id="rId38"/>
    <p:sldId id="288" r:id="rId39"/>
    <p:sldId id="269" r:id="rId40"/>
    <p:sldId id="28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1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05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0820-1176-4BA3-B33A-774743940D03}" type="datetimeFigureOut">
              <a:rPr lang="fr-BE" smtClean="0"/>
              <a:pPr/>
              <a:t>16/11/20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A39C6-F8B1-44E8-A772-CEEF72E9566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39C6-F8B1-44E8-A772-CEEF72E95660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39C6-F8B1-44E8-A772-CEEF72E95660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A47-26B5-4E85-800C-8564EF38634F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11E1-5718-42F0-99FE-B7B66B4C033C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4D2D-268F-4C84-94B8-0B41C02FFE33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3865-E646-42A0-9A86-BECADEEDAE44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38FF-01D6-45C1-B935-BD7118DAF243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677D-A751-41D5-B267-884B7CB3F238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4768-3E7A-49B9-8503-FB55F95943B4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7414-0C73-47D0-B35A-2AAD89AE67D2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F40D-04E7-4605-A2BB-B27BEFAC47B1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40FF-ADFC-4BA7-A5F9-6A10B2F732C2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D5B0-30AE-487C-95C4-498D27810FC7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64AC-3A73-46EF-852D-F35FF6B160DF}" type="datetime1">
              <a:rPr lang="fr-BE" smtClean="0"/>
              <a:pPr/>
              <a:t>16/11/20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8E4F-CD80-4BB1-9A3C-8A8D7EDF47A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rgeur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fr.wikipedia.org/wiki/Pouce_(anatomie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BE" dirty="0"/>
              <a:t>Thèmes abordés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4608512" cy="5256584"/>
          </a:xfrm>
        </p:spPr>
        <p:txBody>
          <a:bodyPr>
            <a:normAutofit lnSpcReduction="10000"/>
          </a:bodyPr>
          <a:lstStyle/>
          <a:p>
            <a:r>
              <a:rPr lang="fr-BE" sz="2600" dirty="0"/>
              <a:t>Définition</a:t>
            </a:r>
          </a:p>
          <a:p>
            <a:r>
              <a:rPr lang="fr-BE" sz="2600" dirty="0"/>
              <a:t>L’acupuncture une très longue histoire.</a:t>
            </a:r>
          </a:p>
          <a:p>
            <a:r>
              <a:rPr lang="fr-BE" sz="2600" dirty="0"/>
              <a:t>Les clés de l’acupuncture.</a:t>
            </a:r>
          </a:p>
          <a:p>
            <a:r>
              <a:rPr lang="fr-BE" sz="2600" dirty="0"/>
              <a:t>La Maladie et l’acupuncture</a:t>
            </a:r>
          </a:p>
          <a:p>
            <a:r>
              <a:rPr lang="fr-BE" sz="2600" dirty="0"/>
              <a:t>Le matériel de l’</a:t>
            </a:r>
            <a:r>
              <a:rPr lang="fr-BE" sz="2600" dirty="0" err="1"/>
              <a:t>acupunteur</a:t>
            </a:r>
            <a:endParaRPr lang="fr-BE" sz="2600" dirty="0"/>
          </a:p>
          <a:p>
            <a:r>
              <a:rPr lang="fr-BE" sz="2600" dirty="0"/>
              <a:t>Acupuncture et science moderne</a:t>
            </a:r>
          </a:p>
          <a:p>
            <a:r>
              <a:rPr lang="fr-BE" sz="2600" dirty="0"/>
              <a:t>Que soigne l’acupuncture?</a:t>
            </a:r>
          </a:p>
          <a:p>
            <a:r>
              <a:rPr lang="fr-BE" sz="2600" dirty="0"/>
              <a:t>Points  magiques</a:t>
            </a:r>
          </a:p>
          <a:p>
            <a:r>
              <a:rPr lang="fr-BE" sz="2600" dirty="0"/>
              <a:t>FAQ Les questions les plus fréquentes</a:t>
            </a:r>
          </a:p>
          <a:p>
            <a:endParaRPr lang="fr-BE" sz="2600" dirty="0"/>
          </a:p>
          <a:p>
            <a:endParaRPr lang="fr-BE" sz="2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35488" y="1124744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BE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4-06-23-yiny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9362" y="836712"/>
            <a:ext cx="5869062" cy="54006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39552" y="47667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u="sng" dirty="0" err="1">
                <a:solidFill>
                  <a:srgbClr val="7030A0"/>
                </a:solidFill>
              </a:rPr>
              <a:t>Embléme</a:t>
            </a:r>
            <a:r>
              <a:rPr lang="fr-BE" sz="3600" u="sng" dirty="0">
                <a:solidFill>
                  <a:srgbClr val="7030A0"/>
                </a:solidFill>
              </a:rPr>
              <a:t> du TAO ,le TAI CHI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63813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Yin attire le yang loi </a:t>
            </a:r>
            <a:r>
              <a:rPr lang="fr-BE" dirty="0" err="1"/>
              <a:t>binaire,complémentarité</a:t>
            </a:r>
            <a:r>
              <a:rPr lang="fr-BE" dirty="0"/>
              <a:t> et non dualité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293096"/>
            <a:ext cx="27718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Le  corps a besoin du yin et du yang comme la terre a besoin d’eau et de soleil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La loi des  5 éléments ,l’homme est en équilibre avec son environnement.</a:t>
            </a:r>
          </a:p>
          <a:p>
            <a:endParaRPr lang="fr-BE" dirty="0"/>
          </a:p>
          <a:p>
            <a:r>
              <a:rPr lang="fr-BE" dirty="0"/>
              <a:t>Via les 12 méridiens ou se situent les 360 points qui seront stimulés</a:t>
            </a:r>
          </a:p>
          <a:p>
            <a:endParaRPr lang="fr-BE" dirty="0"/>
          </a:p>
          <a:p>
            <a:r>
              <a:rPr lang="fr-BE" dirty="0"/>
              <a:t>Energie et zones cutanés privilégiées.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loi des 5 éléments</a:t>
            </a:r>
          </a:p>
        </p:txBody>
      </p:sp>
      <p:pic>
        <p:nvPicPr>
          <p:cNvPr id="2050" name="Picture 2" descr="C:\Users\admin\AppData\Local\Microsoft\Windows\Temporary Internet Files\Content.IE5\YE88RK7H\220px-Wuxing_fr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040560" cy="4176464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827584" y="54452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>
                <a:solidFill>
                  <a:srgbClr val="7030A0"/>
                </a:solidFill>
              </a:rPr>
              <a:t>La vie de l’homme est régie par la </a:t>
            </a:r>
            <a:r>
              <a:rPr lang="fr-BE" sz="2400" i="1" dirty="0" err="1">
                <a:solidFill>
                  <a:srgbClr val="7030A0"/>
                </a:solidFill>
              </a:rPr>
              <a:t>régle</a:t>
            </a:r>
            <a:r>
              <a:rPr lang="fr-BE" sz="2400" i="1" dirty="0">
                <a:solidFill>
                  <a:srgbClr val="7030A0"/>
                </a:solidFill>
              </a:rPr>
              <a:t> des 5 </a:t>
            </a:r>
            <a:r>
              <a:rPr lang="fr-BE" sz="2400" i="1" dirty="0" err="1">
                <a:solidFill>
                  <a:srgbClr val="7030A0"/>
                </a:solidFill>
              </a:rPr>
              <a:t>élèments</a:t>
            </a:r>
            <a:endParaRPr lang="fr-BE" sz="2400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3573016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Chine du travail des champs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49871"/>
          <a:ext cx="8229600" cy="666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6890">
                <a:tc>
                  <a:txBody>
                    <a:bodyPr/>
                    <a:lstStyle/>
                    <a:p>
                      <a:pPr algn="ctr" fontAlgn="t"/>
                      <a:br>
                        <a:rPr lang="fr-BE" b="1" dirty="0"/>
                      </a:br>
                      <a:r>
                        <a:rPr lang="fr-BE" b="1" dirty="0"/>
                        <a:t>BOIS</a:t>
                      </a:r>
                      <a:endParaRPr lang="fr-BE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FEU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TERRE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MÉTAL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EAU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81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COULEUR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Bleu /vert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Rouge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Jaune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Blanc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Noir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890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DIVISION ANNUELLE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Printemps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Été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5ème saison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Automne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Hiver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81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ÉVOLUTION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Engendrer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Croître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Transformer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Récolter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Entreposer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500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DIRECTION (POINT CARDINAL)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Est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dirty="0"/>
                        <a:t>Sud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Centre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Ouest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Nord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81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CYCLE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Aube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Midi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Après midi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Soir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Minuit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890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ÉNERGIE CLIMATIQUE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Vent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Chaleur d’été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Humidité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Sécheresse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Froid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81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SAVEURS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Acide aigre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Amer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Doux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Piquant âcre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Salé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281">
                <a:tc>
                  <a:txBody>
                    <a:bodyPr/>
                    <a:lstStyle/>
                    <a:p>
                      <a:pPr algn="l" fontAlgn="t"/>
                      <a:r>
                        <a:rPr lang="fr-BE" b="1" dirty="0"/>
                        <a:t>SÉCRÉTIONS</a:t>
                      </a:r>
                      <a:endParaRPr lang="fr-BE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Larmes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Sueur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Salive / Bave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Nasale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Salive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6890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TISSUS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Tendons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Vaisseaux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Chair des muscles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Peau et poils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Os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2267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POULS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Tendu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Ample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dirty="0"/>
                        <a:t>Modéré paisible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Superficiel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dirty="0"/>
                        <a:t>Profond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539552" y="323102"/>
          <a:ext cx="8147248" cy="646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5814">
                <a:tc>
                  <a:txBody>
                    <a:bodyPr/>
                    <a:lstStyle/>
                    <a:p>
                      <a:pPr algn="ctr" fontAlgn="t"/>
                      <a:br>
                        <a:rPr lang="fr-BE" b="1" dirty="0"/>
                      </a:br>
                      <a:r>
                        <a:rPr lang="fr-BE" b="1" dirty="0"/>
                        <a:t>BOIS</a:t>
                      </a:r>
                      <a:endParaRPr lang="fr-BE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FEU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TERRE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MÉTAL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b="1"/>
                        <a:t>EAU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14">
                <a:tc>
                  <a:txBody>
                    <a:bodyPr/>
                    <a:lstStyle/>
                    <a:p>
                      <a:pPr algn="l" fontAlgn="t"/>
                      <a:r>
                        <a:rPr lang="fr-BE" b="1" dirty="0"/>
                        <a:t>ODEUR</a:t>
                      </a:r>
                      <a:endParaRPr lang="fr-BE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Rance, fétide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Brûlé roussi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Parfumé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Âcre, viande crue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Décomposition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14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CONSISTANCE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Mou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Dur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Fibreux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Charnu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Croquant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479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ENTRAILLES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dirty="0"/>
                        <a:t>Vésicule biliaire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Intestin grêle / Triple Réchauffeur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Estomac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Gros intestin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Vessie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147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ORGANES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Foie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Cœur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Rate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Poumons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Reins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146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MANIFESTATION EXTÉRIEURE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Ongles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Teint visage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Lèvres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Poils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Cheveux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479">
                <a:tc>
                  <a:txBody>
                    <a:bodyPr/>
                    <a:lstStyle/>
                    <a:p>
                      <a:pPr algn="l" fontAlgn="t"/>
                      <a:r>
                        <a:rPr lang="fr-BE" b="1"/>
                        <a:t>OUVERTURE NATURELLE</a:t>
                      </a:r>
                      <a:endParaRPr lang="fr-BE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Œil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Langue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Lèvres / Bouche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/>
                        <a:t>Nez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dirty="0"/>
                        <a:t>Oreille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12 méridiens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18051"/>
          </a:xfrm>
        </p:spPr>
        <p:txBody>
          <a:bodyPr>
            <a:normAutofit/>
          </a:bodyPr>
          <a:lstStyle/>
          <a:p>
            <a:r>
              <a:rPr lang="fr-BE" dirty="0"/>
              <a:t>Corps est </a:t>
            </a:r>
            <a:r>
              <a:rPr lang="fr-BE" dirty="0" err="1"/>
              <a:t>silloné</a:t>
            </a:r>
            <a:r>
              <a:rPr lang="fr-BE" dirty="0"/>
              <a:t> par un réseau de méridien par ou circule le Qi.</a:t>
            </a:r>
          </a:p>
          <a:p>
            <a:r>
              <a:rPr lang="fr-BE" dirty="0"/>
              <a:t>Vont faire le lien énergie cosmique et l’homme</a:t>
            </a:r>
          </a:p>
          <a:p>
            <a:r>
              <a:rPr lang="fr-BE" dirty="0"/>
              <a:t>Poumon-Gros intestin-Estomac-Rate-Cœur-Intestin </a:t>
            </a:r>
            <a:r>
              <a:rPr lang="fr-BE" dirty="0" err="1"/>
              <a:t>Gréle</a:t>
            </a:r>
            <a:r>
              <a:rPr lang="fr-BE" dirty="0"/>
              <a:t>-Vessie-</a:t>
            </a:r>
            <a:r>
              <a:rPr lang="fr-BE" dirty="0" err="1"/>
              <a:t>ReinMaitre</a:t>
            </a:r>
            <a:r>
              <a:rPr lang="fr-BE" dirty="0"/>
              <a:t> du cœur-Triple réchauffeur-</a:t>
            </a:r>
            <a:r>
              <a:rPr lang="fr-BE" dirty="0" err="1"/>
              <a:t>Vesicule</a:t>
            </a:r>
            <a:r>
              <a:rPr lang="fr-BE" dirty="0"/>
              <a:t> biliaire-Foie</a:t>
            </a:r>
          </a:p>
          <a:p>
            <a:r>
              <a:rPr lang="fr-BE" dirty="0"/>
              <a:t>Existence méridien jambe technique scintigraphie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8" name="Espace réservé du contenu 7" descr="TRON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7341"/>
            <a:ext cx="6624736" cy="663065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AppData\Local\Microsoft\Windows\Temporary Internet Files\Content.IE5\U7X614XA\stacks_image_33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4968552"/>
          </a:xfrm>
          <a:prstGeom prst="rect">
            <a:avLst/>
          </a:prstGeom>
          <a:noFill/>
        </p:spPr>
      </p:pic>
      <p:pic>
        <p:nvPicPr>
          <p:cNvPr id="4098" name="Picture 2" descr="C:\Users\admin\AppData\Local\Microsoft\Windows\Temporary Internet Files\Content.IE5\R891YN00\stacks_image_3397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260648"/>
            <a:ext cx="3168352" cy="48965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649534">
            <a:off x="6791436" y="5151610"/>
            <a:ext cx="248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b="1" dirty="0">
                <a:solidFill>
                  <a:prstClr val="black"/>
                </a:solidFill>
              </a:rPr>
              <a:t>Méridie</a:t>
            </a:r>
            <a:r>
              <a:rPr lang="fr-BE" dirty="0">
                <a:solidFill>
                  <a:prstClr val="black"/>
                </a:solidFill>
              </a:rPr>
              <a:t>n gros intestin</a:t>
            </a:r>
          </a:p>
        </p:txBody>
      </p:sp>
      <p:pic>
        <p:nvPicPr>
          <p:cNvPr id="7" name="Image 6" descr="acupun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32656"/>
            <a:ext cx="3707904" cy="59531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951035">
            <a:off x="520537" y="57250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Méridien du </a:t>
            </a:r>
            <a:r>
              <a:rPr lang="fr-BE" dirty="0" err="1">
                <a:solidFill>
                  <a:srgbClr val="7030A0"/>
                </a:solidFill>
              </a:rPr>
              <a:t>coeur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732196">
            <a:off x="3865816" y="44811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Méridien de la rate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art-martial-point-vitaux_meridien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6948264" cy="489654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6" name="Image 5" descr="méridi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2843807" cy="1862655"/>
          </a:xfrm>
          <a:prstGeom prst="rect">
            <a:avLst/>
          </a:prstGeom>
        </p:spPr>
      </p:pic>
      <p:pic>
        <p:nvPicPr>
          <p:cNvPr id="7" name="Image 6" descr="Maric_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3052424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328592" cy="954360"/>
          </a:xfrm>
        </p:spPr>
        <p:txBody>
          <a:bodyPr/>
          <a:lstStyle/>
          <a:p>
            <a:r>
              <a:rPr lang="fr-BE" dirty="0"/>
              <a:t>361 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4608512" cy="5805264"/>
          </a:xfrm>
        </p:spPr>
        <p:txBody>
          <a:bodyPr>
            <a:normAutofit fontScale="77500" lnSpcReduction="20000"/>
          </a:bodyPr>
          <a:lstStyle/>
          <a:p>
            <a:r>
              <a:rPr lang="fr-BE" dirty="0"/>
              <a:t>Tous ont  un nom chinois  (</a:t>
            </a:r>
            <a:r>
              <a:rPr lang="fr-BE" dirty="0" err="1"/>
              <a:t>source,puits</a:t>
            </a:r>
            <a:r>
              <a:rPr lang="fr-BE" dirty="0"/>
              <a:t>)</a:t>
            </a:r>
          </a:p>
          <a:p>
            <a:r>
              <a:rPr lang="fr-BE" dirty="0"/>
              <a:t>P11,GI20,E45 ,GI4,F3,F2</a:t>
            </a:r>
          </a:p>
          <a:p>
            <a:r>
              <a:rPr lang="fr-BE" dirty="0"/>
              <a:t>Mesure chinoise le CUN pouce</a:t>
            </a:r>
          </a:p>
          <a:p>
            <a:r>
              <a:rPr lang="fr-BE" dirty="0"/>
              <a:t>Sollicité </a:t>
            </a:r>
            <a:r>
              <a:rPr lang="fr-BE" dirty="0" err="1"/>
              <a:t>aiguilles,moxa</a:t>
            </a:r>
            <a:r>
              <a:rPr lang="fr-BE" dirty="0"/>
              <a:t>,courant </a:t>
            </a:r>
            <a:r>
              <a:rPr lang="fr-BE" dirty="0" err="1"/>
              <a:t>électrique,massage</a:t>
            </a:r>
            <a:endParaRPr lang="fr-BE" dirty="0"/>
          </a:p>
          <a:p>
            <a:r>
              <a:rPr lang="fr-BE" dirty="0"/>
              <a:t>Creux </a:t>
            </a:r>
            <a:r>
              <a:rPr lang="fr-BE" dirty="0" err="1"/>
              <a:t>osseux,articulaires</a:t>
            </a:r>
            <a:r>
              <a:rPr lang="fr-BE" dirty="0"/>
              <a:t>,sillons entre les muscles </a:t>
            </a:r>
          </a:p>
          <a:p>
            <a:r>
              <a:rPr lang="fr-BE" dirty="0"/>
              <a:t>biopsie riche fibres nerveuses</a:t>
            </a:r>
          </a:p>
          <a:p>
            <a:r>
              <a:rPr lang="fr-BE" dirty="0"/>
              <a:t>Points comparés à un puits ou une source.</a:t>
            </a:r>
          </a:p>
          <a:p>
            <a:r>
              <a:rPr lang="fr-BE" dirty="0"/>
              <a:t>Points de </a:t>
            </a:r>
            <a:r>
              <a:rPr lang="fr-BE" dirty="0" err="1"/>
              <a:t>tonification,points</a:t>
            </a:r>
            <a:r>
              <a:rPr lang="fr-BE" dirty="0"/>
              <a:t> de dispersion</a:t>
            </a:r>
          </a:p>
          <a:p>
            <a:r>
              <a:rPr lang="fr-BE" dirty="0"/>
              <a:t>Théorie point unique</a:t>
            </a:r>
          </a:p>
          <a:p>
            <a:r>
              <a:rPr lang="fr-BE" dirty="0"/>
              <a:t>Stimuler localement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2051" name="Picture 3" descr="C:\Users\admin\AppData\Local\Microsoft\Windows\Temporary Internet Files\Content.IE5\KR1D53QT\kne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2736304" cy="504056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6" name="Image 5" descr="poignet1-520x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437112"/>
            <a:ext cx="2188468" cy="2188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3808" y="2708920"/>
            <a:ext cx="3744416" cy="2088232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FF0000"/>
                </a:solidFill>
              </a:rPr>
              <a:t>Acupuncture</a:t>
            </a:r>
            <a:br>
              <a:rPr lang="fr-BE" dirty="0">
                <a:solidFill>
                  <a:srgbClr val="FF0000"/>
                </a:solidFill>
              </a:rPr>
            </a:br>
            <a:r>
              <a:rPr lang="fr-BE" sz="2200" dirty="0">
                <a:solidFill>
                  <a:srgbClr val="FF0000"/>
                </a:solidFill>
              </a:rPr>
              <a:t>consiste sur le placement  d’aiguilles métalliques en des points précis du corps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544213">
            <a:off x="2901896" y="5014166"/>
            <a:ext cx="4709593" cy="1630134"/>
          </a:xfrm>
        </p:spPr>
        <p:txBody>
          <a:bodyPr>
            <a:normAutofit lnSpcReduction="10000"/>
          </a:bodyPr>
          <a:lstStyle/>
          <a:p>
            <a:r>
              <a:rPr lang="fr-BE" dirty="0"/>
              <a:t>MAC</a:t>
            </a:r>
          </a:p>
          <a:p>
            <a:r>
              <a:rPr lang="fr-BE" sz="2000" dirty="0"/>
              <a:t>Médecine alternative complémentaire.</a:t>
            </a:r>
          </a:p>
          <a:p>
            <a:r>
              <a:rPr lang="fr-BE" sz="2000" dirty="0"/>
              <a:t>Médecine douce……</a:t>
            </a:r>
          </a:p>
          <a:p>
            <a:r>
              <a:rPr lang="fr-BE" sz="2000" dirty="0" err="1"/>
              <a:t>Chiropraxie,ostéopathie</a:t>
            </a:r>
            <a:r>
              <a:rPr lang="fr-BE" sz="2000" dirty="0"/>
              <a:t>,homéopathie</a:t>
            </a:r>
          </a:p>
          <a:p>
            <a:endParaRPr lang="fr-BE" dirty="0"/>
          </a:p>
        </p:txBody>
      </p:sp>
      <p:pic>
        <p:nvPicPr>
          <p:cNvPr id="4" name="Image 3" descr="acupuncture-cartoon_full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3456383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21057576">
            <a:off x="7071595" y="4136984"/>
            <a:ext cx="1803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solidFill>
                  <a:srgbClr val="7030A0"/>
                </a:solidFill>
              </a:rPr>
              <a:t>Missionaires</a:t>
            </a:r>
            <a:r>
              <a:rPr lang="fr-BE" dirty="0">
                <a:solidFill>
                  <a:srgbClr val="7030A0"/>
                </a:solidFill>
              </a:rPr>
              <a:t> Portugais</a:t>
            </a:r>
          </a:p>
          <a:p>
            <a:pPr algn="ctr"/>
            <a:r>
              <a:rPr lang="fr-BE" dirty="0" err="1">
                <a:solidFill>
                  <a:srgbClr val="7030A0"/>
                </a:solidFill>
              </a:rPr>
              <a:t>Acus</a:t>
            </a:r>
            <a:r>
              <a:rPr lang="fr-BE" dirty="0">
                <a:solidFill>
                  <a:srgbClr val="7030A0"/>
                </a:solidFill>
              </a:rPr>
              <a:t> =aiguille   </a:t>
            </a:r>
            <a:r>
              <a:rPr lang="fr-BE" dirty="0" err="1">
                <a:solidFill>
                  <a:srgbClr val="7030A0"/>
                </a:solidFill>
              </a:rPr>
              <a:t>Pingere</a:t>
            </a:r>
            <a:r>
              <a:rPr lang="fr-BE" dirty="0">
                <a:solidFill>
                  <a:srgbClr val="7030A0"/>
                </a:solidFill>
              </a:rPr>
              <a:t>= piquer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2411760" y="332657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l’acupuncture </a:t>
            </a:r>
            <a:r>
              <a:rPr lang="fr-BE" dirty="0"/>
              <a:t>est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un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chapitre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de la MTC au même titre que ,la pharmacopée chinoise, les massages, la diététique, et d’autres moyens préventifs</a:t>
            </a:r>
          </a:p>
          <a:p>
            <a:r>
              <a:rPr lang="fr-BE" dirty="0"/>
              <a:t>Elle comprend toutes les disciplines médicales.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 rot="409167">
            <a:off x="6862310" y="1503317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50"/>
                </a:solidFill>
              </a:rPr>
              <a:t>La Médecine Traditionnelle Chinoise est un système médical complet, évoluant depuis plus de 5000 ans.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5148064" y="0"/>
            <a:ext cx="3538736" cy="2132856"/>
          </a:xfrm>
        </p:spPr>
        <p:txBody>
          <a:bodyPr>
            <a:normAutofit/>
          </a:bodyPr>
          <a:lstStyle/>
          <a:p>
            <a:r>
              <a:rPr lang="fr-BE" sz="3600" dirty="0"/>
              <a:t>Unité de  mesure</a:t>
            </a:r>
            <a:br>
              <a:rPr lang="fr-BE" sz="3600" dirty="0"/>
            </a:br>
            <a:r>
              <a:rPr lang="fr-BE" sz="3600" dirty="0"/>
              <a:t>Le </a:t>
            </a:r>
            <a:r>
              <a:rPr lang="fr-BE" sz="3600" dirty="0" err="1"/>
              <a:t>Cun</a:t>
            </a:r>
            <a:endParaRPr lang="fr-BE" sz="3600" dirty="0"/>
          </a:p>
        </p:txBody>
      </p:sp>
      <p:pic>
        <p:nvPicPr>
          <p:cNvPr id="6" name="Espace réservé du contenu 5" descr="Cun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572000" cy="2376264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4788024" y="234888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Le </a:t>
            </a:r>
            <a:r>
              <a:rPr lang="fr-BE" dirty="0" err="1"/>
              <a:t>cun</a:t>
            </a:r>
            <a:r>
              <a:rPr lang="fr-BE" dirty="0"/>
              <a:t> (寸; pinyin: </a:t>
            </a:r>
            <a:r>
              <a:rPr lang="fr-BE" dirty="0" err="1"/>
              <a:t>cùn</a:t>
            </a:r>
            <a:r>
              <a:rPr lang="fr-BE" dirty="0"/>
              <a:t>; Wade-Giles: </a:t>
            </a:r>
            <a:r>
              <a:rPr lang="fr-BE" dirty="0" err="1"/>
              <a:t>ts'un</a:t>
            </a:r>
            <a:r>
              <a:rPr lang="fr-BE" dirty="0"/>
              <a:t>) est une unité de longueur traditionnelle chinoise. </a:t>
            </a:r>
          </a:p>
          <a:p>
            <a:r>
              <a:rPr lang="fr-BE" dirty="0"/>
              <a:t>Sa mesure est la </a:t>
            </a:r>
            <a:r>
              <a:rPr lang="fr-BE" dirty="0">
                <a:hlinkClick r:id="rId3" tooltip="Largeur"/>
              </a:rPr>
              <a:t>largeur</a:t>
            </a:r>
            <a:r>
              <a:rPr lang="fr-BE" dirty="0"/>
              <a:t>  de la </a:t>
            </a:r>
            <a:r>
              <a:rPr lang="fr-BE" dirty="0" err="1"/>
              <a:t>derniére</a:t>
            </a:r>
            <a:r>
              <a:rPr lang="fr-BE" dirty="0"/>
              <a:t> phalange du </a:t>
            </a:r>
            <a:r>
              <a:rPr lang="fr-BE" dirty="0">
                <a:hlinkClick r:id="rId4" tooltip="Pouce (anatomie)"/>
              </a:rPr>
              <a:t>pouce</a:t>
            </a:r>
            <a:r>
              <a:rPr lang="fr-BE" dirty="0"/>
              <a:t> d'une personne .</a:t>
            </a:r>
          </a:p>
          <a:p>
            <a:r>
              <a:rPr lang="fr-BE" dirty="0"/>
              <a:t> la largeur des deux premiers doigts correspond à 1,5 </a:t>
            </a:r>
            <a:r>
              <a:rPr lang="fr-BE" dirty="0" err="1"/>
              <a:t>cun</a:t>
            </a:r>
            <a:r>
              <a:rPr lang="fr-BE" dirty="0"/>
              <a:t> .</a:t>
            </a:r>
          </a:p>
          <a:p>
            <a:r>
              <a:rPr lang="fr-BE" dirty="0"/>
              <a:t> La largeur de tous les doigts côte à côte donne trois </a:t>
            </a:r>
            <a:r>
              <a:rPr lang="fr-BE" dirty="0" err="1"/>
              <a:t>cun</a:t>
            </a:r>
            <a:r>
              <a:rPr lang="fr-BE" dirty="0"/>
              <a:t>.</a:t>
            </a:r>
          </a:p>
        </p:txBody>
      </p:sp>
      <p:pic>
        <p:nvPicPr>
          <p:cNvPr id="8" name="Image 7" descr="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564904"/>
            <a:ext cx="360040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 descr="cureur-chengdu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97465"/>
            <a:ext cx="5168754" cy="456256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9" name="Image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-243408"/>
            <a:ext cx="3923928" cy="4680520"/>
          </a:xfrm>
          <a:prstGeom prst="rect">
            <a:avLst/>
          </a:prstGeom>
        </p:spPr>
      </p:pic>
      <p:pic>
        <p:nvPicPr>
          <p:cNvPr id="6" name="Image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2733675" cy="2492896"/>
          </a:xfrm>
          <a:prstGeom prst="rect">
            <a:avLst/>
          </a:prstGeom>
        </p:spPr>
      </p:pic>
      <p:pic>
        <p:nvPicPr>
          <p:cNvPr id="7" name="Image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4150" y="4437112"/>
            <a:ext cx="26098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Maladie et l’acupuncture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Définir la santé: état naturel de l’univers</a:t>
            </a:r>
          </a:p>
          <a:p>
            <a:r>
              <a:rPr lang="fr-BE" dirty="0"/>
              <a:t>Maladie: équilibre rompu</a:t>
            </a:r>
          </a:p>
          <a:p>
            <a:r>
              <a:rPr lang="fr-BE" dirty="0"/>
              <a:t>Rétablir cet équilibre</a:t>
            </a:r>
          </a:p>
          <a:p>
            <a:r>
              <a:rPr lang="fr-BE" dirty="0"/>
              <a:t>Causes externes (6)</a:t>
            </a:r>
          </a:p>
          <a:p>
            <a:r>
              <a:rPr lang="fr-BE" dirty="0"/>
              <a:t>Causes internes (7)</a:t>
            </a:r>
          </a:p>
          <a:p>
            <a:r>
              <a:rPr lang="fr-BE" dirty="0"/>
              <a:t>Ni externes ni internes</a:t>
            </a:r>
          </a:p>
          <a:p>
            <a:r>
              <a:rPr lang="fr-BE" dirty="0" err="1"/>
              <a:t>Observer,ecouter,sentir,palper</a:t>
            </a:r>
            <a:endParaRPr lang="fr-BE" dirty="0"/>
          </a:p>
          <a:p>
            <a:r>
              <a:rPr lang="fr-BE" dirty="0"/>
              <a:t>L’étude des </a:t>
            </a:r>
            <a:r>
              <a:rPr lang="fr-BE" dirty="0" err="1"/>
              <a:t>pouls,observation</a:t>
            </a:r>
            <a:r>
              <a:rPr lang="fr-BE" dirty="0"/>
              <a:t> </a:t>
            </a:r>
            <a:r>
              <a:rPr lang="fr-BE" dirty="0" err="1"/>
              <a:t>langue,la</a:t>
            </a:r>
            <a:r>
              <a:rPr lang="fr-BE" dirty="0"/>
              <a:t> voix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r>
              <a:rPr lang="fr-BE" dirty="0"/>
              <a:t>"Les bactéries, les médecins occidentaux vont chercher à les tuer, tandis que la médecine chinoise, elle, va essayer de modifier l’environnement de ces bactéries pour bloquer leur prolifération et les expulser du corps</a:t>
            </a:r>
          </a:p>
          <a:p>
            <a:r>
              <a:rPr lang="fr-BE" dirty="0"/>
              <a:t>"A l’inverse de la médecine occidentale, découpée en spécialités, la médecine chinoise voit le corps humain dans sa globalité. C’est comme une grille de </a:t>
            </a:r>
            <a:r>
              <a:rPr lang="fr-BE" dirty="0" err="1"/>
              <a:t>sudoku</a:t>
            </a:r>
            <a:r>
              <a:rPr lang="fr-BE" dirty="0"/>
              <a:t> : chaque partie est dépendante de l’autre", lance M. Lan. "Ce n’est pas parce que vous avez mal à la tête que le problème vient forcément de la tête, par exemple." Le diagnostic s’établit par questionnement du patient, prise du pouls et observation de la langue.</a:t>
            </a:r>
          </a:p>
          <a:p>
            <a:r>
              <a:rPr lang="fr-BE" dirty="0"/>
              <a:t>L’homme dans sa globalité  et dans son environnement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u="sng" dirty="0">
                <a:solidFill>
                  <a:srgbClr val="7030A0"/>
                </a:solidFill>
              </a:rPr>
              <a:t>6 causes externes </a:t>
            </a:r>
            <a:r>
              <a:rPr lang="fr-BE" b="1" u="sng" dirty="0" err="1">
                <a:solidFill>
                  <a:srgbClr val="7030A0"/>
                </a:solidFill>
              </a:rPr>
              <a:t>ouorigine</a:t>
            </a:r>
            <a:r>
              <a:rPr lang="fr-BE" b="1" u="sng" dirty="0">
                <a:solidFill>
                  <a:srgbClr val="7030A0"/>
                </a:solidFill>
              </a:rPr>
              <a:t> climatique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Vent</a:t>
            </a:r>
          </a:p>
          <a:p>
            <a:r>
              <a:rPr lang="fr-BE" dirty="0"/>
              <a:t>Froid </a:t>
            </a:r>
          </a:p>
          <a:p>
            <a:r>
              <a:rPr lang="fr-BE" dirty="0"/>
              <a:t>Chaleur</a:t>
            </a:r>
          </a:p>
          <a:p>
            <a:r>
              <a:rPr lang="fr-BE" dirty="0"/>
              <a:t>Humidité</a:t>
            </a:r>
          </a:p>
          <a:p>
            <a:r>
              <a:rPr lang="fr-BE" dirty="0"/>
              <a:t>Sécheresse</a:t>
            </a:r>
          </a:p>
          <a:p>
            <a:r>
              <a:rPr lang="fr-BE" dirty="0"/>
              <a:t>Feu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u="sng" dirty="0">
                <a:solidFill>
                  <a:srgbClr val="7030A0"/>
                </a:solidFill>
              </a:rPr>
              <a:t>7 causes internes ou blessures de l’âme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Joie</a:t>
            </a:r>
          </a:p>
          <a:p>
            <a:r>
              <a:rPr lang="fr-BE" dirty="0" err="1"/>
              <a:t>Colére</a:t>
            </a:r>
            <a:endParaRPr lang="fr-BE" dirty="0"/>
          </a:p>
          <a:p>
            <a:r>
              <a:rPr lang="fr-BE" dirty="0"/>
              <a:t>Pensée obsessionnelle</a:t>
            </a:r>
          </a:p>
          <a:p>
            <a:r>
              <a:rPr lang="fr-BE" dirty="0"/>
              <a:t>Tristesse</a:t>
            </a:r>
          </a:p>
          <a:p>
            <a:r>
              <a:rPr lang="fr-BE" dirty="0"/>
              <a:t>Affliction</a:t>
            </a:r>
          </a:p>
          <a:p>
            <a:r>
              <a:rPr lang="fr-BE" dirty="0"/>
              <a:t>Peur</a:t>
            </a:r>
          </a:p>
          <a:p>
            <a:r>
              <a:rPr lang="fr-BE" dirty="0"/>
              <a:t>Frayeur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7030A0"/>
                </a:solidFill>
              </a:rPr>
              <a:t>Ni externes ni internes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fr-BE" dirty="0" err="1"/>
              <a:t>Hygiéne</a:t>
            </a:r>
            <a:endParaRPr lang="fr-BE" dirty="0"/>
          </a:p>
          <a:p>
            <a:r>
              <a:rPr lang="fr-BE" dirty="0"/>
              <a:t>Alimentation</a:t>
            </a:r>
          </a:p>
          <a:p>
            <a:r>
              <a:rPr lang="fr-BE" dirty="0"/>
              <a:t>Le surmenage</a:t>
            </a:r>
          </a:p>
          <a:p>
            <a:r>
              <a:rPr lang="fr-BE" dirty="0"/>
              <a:t>Equilibre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/>
          </a:bodyPr>
          <a:lstStyle/>
          <a:p>
            <a:r>
              <a:rPr lang="fr-BE" sz="2800" b="1" u="sng" dirty="0">
                <a:solidFill>
                  <a:srgbClr val="7030A0"/>
                </a:solidFill>
              </a:rPr>
              <a:t>La tendinite en médecine chinoise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/>
              <a:t>Causes externes</a:t>
            </a:r>
          </a:p>
          <a:p>
            <a:r>
              <a:rPr lang="fr-BE" sz="2400" dirty="0"/>
              <a:t>Les facteurs climatiques (le froid peut fortement perturber la circulation des substances vitales dans une zone particulière de la surface du corps, ce qui engendre une "stagnation" et celle-ci se manifeste par la douleur...)</a:t>
            </a:r>
          </a:p>
          <a:p>
            <a:endParaRPr lang="fr-BE" sz="2400" dirty="0"/>
          </a:p>
          <a:p>
            <a:pPr>
              <a:buNone/>
            </a:pPr>
            <a:r>
              <a:rPr lang="fr-BE" sz="2400" dirty="0"/>
              <a:t> Causes internes</a:t>
            </a:r>
          </a:p>
          <a:p>
            <a:r>
              <a:rPr lang="fr-BE" sz="2400" dirty="0"/>
              <a:t>le stress , les frustrations, la </a:t>
            </a:r>
            <a:r>
              <a:rPr lang="fr-BE" sz="2400" dirty="0" err="1"/>
              <a:t>colére</a:t>
            </a:r>
            <a:r>
              <a:rPr lang="fr-BE" sz="2400" dirty="0"/>
              <a:t>. </a:t>
            </a:r>
            <a:r>
              <a:rPr lang="fr-BE" sz="2400" b="1" dirty="0"/>
              <a:t>syndrome de Dépression du Foie et Stagnation de Qi</a:t>
            </a:r>
            <a:r>
              <a:rPr lang="fr-BE" sz="2400" dirty="0"/>
              <a:t> </a:t>
            </a:r>
          </a:p>
          <a:p>
            <a:r>
              <a:rPr lang="fr-BE" sz="2400" b="1" dirty="0"/>
              <a:t>syndrome de Vide de Qi et de Sang</a:t>
            </a:r>
          </a:p>
          <a:p>
            <a:endParaRPr lang="fr-BE" sz="2400" dirty="0"/>
          </a:p>
          <a:p>
            <a:pPr>
              <a:buNone/>
            </a:pPr>
            <a:r>
              <a:rPr lang="fr-BE" sz="2400" dirty="0"/>
              <a:t>Ni externes, ni internes</a:t>
            </a:r>
            <a:endParaRPr lang="fr-BE" sz="2400" b="1" dirty="0"/>
          </a:p>
          <a:p>
            <a:r>
              <a:rPr lang="fr-BE" sz="2400" dirty="0"/>
              <a:t>le manque de régularité alimentaire ou une maladie chronique qui peut par exemple engendrer une déficience des méridiens parcourant la zone ou se manifeste la tendinite....</a:t>
            </a:r>
          </a:p>
          <a:p>
            <a:pPr>
              <a:buNone/>
            </a:pP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724128" y="6237312"/>
            <a:ext cx="2133600" cy="365125"/>
          </a:xfrm>
        </p:spPr>
        <p:txBody>
          <a:bodyPr/>
          <a:lstStyle/>
          <a:p>
            <a:fld id="{01FD8E4F-CD80-4BB1-9A3C-8A8D7EDF47A4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aiguilles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608512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Rééquilibrer le Qi en stimulant des points précis.</a:t>
            </a:r>
          </a:p>
          <a:p>
            <a:pPr>
              <a:buNone/>
            </a:pPr>
            <a:endParaRPr lang="fr-BE" dirty="0"/>
          </a:p>
          <a:p>
            <a:r>
              <a:rPr lang="fr-BE" dirty="0"/>
              <a:t>Différentes </a:t>
            </a:r>
            <a:r>
              <a:rPr lang="fr-BE" dirty="0" err="1"/>
              <a:t>longeurs,diamétre</a:t>
            </a:r>
            <a:r>
              <a:rPr lang="fr-BE" dirty="0"/>
              <a:t> équivalent à 3 </a:t>
            </a:r>
            <a:r>
              <a:rPr lang="fr-BE" dirty="0" err="1"/>
              <a:t>cheveux,stériles</a:t>
            </a:r>
            <a:r>
              <a:rPr lang="fr-BE" dirty="0"/>
              <a:t>,matériel à usage unique</a:t>
            </a:r>
          </a:p>
          <a:p>
            <a:pPr>
              <a:buNone/>
            </a:pPr>
            <a:endParaRPr lang="fr-BE" dirty="0"/>
          </a:p>
          <a:p>
            <a:r>
              <a:rPr lang="fr-BE" dirty="0"/>
              <a:t>les moxas </a:t>
            </a:r>
            <a:r>
              <a:rPr lang="fr-BE" dirty="0" err="1"/>
              <a:t>chaleur,massage</a:t>
            </a:r>
            <a:r>
              <a:rPr lang="fr-BE" dirty="0"/>
              <a:t> </a:t>
            </a:r>
            <a:r>
              <a:rPr lang="fr-BE" dirty="0" err="1"/>
              <a:t>shiatsu,electricité,aimants,ventouses,ultras</a:t>
            </a:r>
            <a:r>
              <a:rPr lang="fr-BE" dirty="0"/>
              <a:t> sons…. </a:t>
            </a:r>
          </a:p>
          <a:p>
            <a:pPr>
              <a:buNone/>
            </a:pPr>
            <a:endParaRPr lang="fr-BE" dirty="0"/>
          </a:p>
          <a:p>
            <a:r>
              <a:rPr lang="fr-BE" dirty="0" err="1"/>
              <a:t>Stratégie,paramétres</a:t>
            </a:r>
            <a:r>
              <a:rPr lang="fr-BE" dirty="0"/>
              <a:t> (</a:t>
            </a:r>
            <a:r>
              <a:rPr lang="fr-BE" dirty="0" err="1"/>
              <a:t>heures,manipulation</a:t>
            </a:r>
            <a:r>
              <a:rPr lang="fr-BE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1027" name="Picture 3" descr="C:\Users\admin\AppData\Local\Microsoft\Windows\Temporary Internet Files\Content.IE5\7HJU1FGS\120px-Akupunkturnadeln_retouche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7124">
            <a:off x="6517997" y="141131"/>
            <a:ext cx="2330905" cy="1322054"/>
          </a:xfrm>
          <a:prstGeom prst="rect">
            <a:avLst/>
          </a:prstGeom>
          <a:noFill/>
        </p:spPr>
      </p:pic>
      <p:pic>
        <p:nvPicPr>
          <p:cNvPr id="8" name="Image 7" descr="acu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pic>
        <p:nvPicPr>
          <p:cNvPr id="7" name="Image 6" descr="496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627784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0"/>
            <a:ext cx="4186808" cy="1143000"/>
          </a:xfrm>
        </p:spPr>
        <p:txBody>
          <a:bodyPr/>
          <a:lstStyle/>
          <a:p>
            <a:r>
              <a:rPr lang="fr-BE" dirty="0"/>
              <a:t>La moxibustion</a:t>
            </a:r>
          </a:p>
        </p:txBody>
      </p:sp>
      <p:pic>
        <p:nvPicPr>
          <p:cNvPr id="6" name="Espace réservé du contenu 5" descr="acuponcture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113920" cy="331236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7" name="Image 6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744" y="980728"/>
            <a:ext cx="4694256" cy="2959204"/>
          </a:xfrm>
          <a:prstGeom prst="rect">
            <a:avLst/>
          </a:prstGeom>
        </p:spPr>
      </p:pic>
      <p:pic>
        <p:nvPicPr>
          <p:cNvPr id="8" name="Image 7" descr="moxa-aigu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573016"/>
            <a:ext cx="3024336" cy="3284984"/>
          </a:xfrm>
          <a:prstGeom prst="rect">
            <a:avLst/>
          </a:prstGeom>
        </p:spPr>
      </p:pic>
      <p:pic>
        <p:nvPicPr>
          <p:cNvPr id="9" name="Image 8" descr="moxa-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8378"/>
            <a:ext cx="2520280" cy="34296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12160" y="42930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Poudre d’armoise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84576"/>
          </a:xfrm>
        </p:spPr>
        <p:txBody>
          <a:bodyPr>
            <a:normAutofit fontScale="70000" lnSpcReduction="20000"/>
          </a:bodyPr>
          <a:lstStyle/>
          <a:p>
            <a:r>
              <a:rPr lang="fr-BE" dirty="0"/>
              <a:t>Berceau de l’acupuncture la chine</a:t>
            </a:r>
          </a:p>
          <a:p>
            <a:r>
              <a:rPr lang="fr-BE" dirty="0"/>
              <a:t>La pratique remontent à plus de 5000ans (</a:t>
            </a:r>
            <a:r>
              <a:rPr lang="fr-BE" dirty="0" err="1"/>
              <a:t>jiyi</a:t>
            </a:r>
            <a:r>
              <a:rPr lang="fr-BE" dirty="0"/>
              <a:t>)</a:t>
            </a:r>
          </a:p>
          <a:p>
            <a:r>
              <a:rPr lang="fr-BE" dirty="0"/>
              <a:t>Jésuites portugais missionnaires au 16éme </a:t>
            </a:r>
            <a:r>
              <a:rPr lang="fr-BE" dirty="0" err="1"/>
              <a:t>siécle</a:t>
            </a:r>
            <a:r>
              <a:rPr lang="fr-BE" dirty="0"/>
              <a:t>.(</a:t>
            </a:r>
            <a:r>
              <a:rPr lang="fr-BE" dirty="0" err="1"/>
              <a:t>Acus</a:t>
            </a:r>
            <a:r>
              <a:rPr lang="fr-BE" dirty="0"/>
              <a:t> </a:t>
            </a:r>
            <a:r>
              <a:rPr lang="fr-BE" dirty="0" err="1"/>
              <a:t>pingere</a:t>
            </a:r>
            <a:r>
              <a:rPr lang="fr-BE" dirty="0"/>
              <a:t>)</a:t>
            </a:r>
          </a:p>
          <a:p>
            <a:r>
              <a:rPr lang="fr-BE" dirty="0"/>
              <a:t>1700 Louis XIV va manifester </a:t>
            </a:r>
            <a:r>
              <a:rPr lang="fr-BE" dirty="0" err="1"/>
              <a:t>intêret</a:t>
            </a:r>
            <a:endParaRPr lang="fr-BE" dirty="0"/>
          </a:p>
          <a:p>
            <a:r>
              <a:rPr lang="fr-BE" dirty="0"/>
              <a:t>1816 Le Docteur Berlioz  </a:t>
            </a:r>
            <a:r>
              <a:rPr lang="fr-BE" dirty="0" err="1"/>
              <a:t>pére</a:t>
            </a:r>
            <a:r>
              <a:rPr lang="fr-BE" dirty="0"/>
              <a:t> compositeur</a:t>
            </a:r>
          </a:p>
          <a:p>
            <a:r>
              <a:rPr lang="fr-BE" dirty="0"/>
              <a:t>Ere Pastorienne Maladie ,patient ignoré</a:t>
            </a:r>
          </a:p>
          <a:p>
            <a:r>
              <a:rPr lang="fr-BE" dirty="0"/>
              <a:t>1901 Georges Soulié de </a:t>
            </a:r>
            <a:r>
              <a:rPr lang="fr-BE" dirty="0" err="1"/>
              <a:t>Morant</a:t>
            </a:r>
            <a:r>
              <a:rPr lang="fr-BE" dirty="0"/>
              <a:t> sinologue « Précis d’acupuncture Chinoise »</a:t>
            </a:r>
          </a:p>
          <a:p>
            <a:r>
              <a:rPr lang="fr-BE" dirty="0"/>
              <a:t>Mao révolution culturelle réhabilitée 1956</a:t>
            </a:r>
          </a:p>
          <a:p>
            <a:r>
              <a:rPr lang="fr-BE" dirty="0"/>
              <a:t>Tokyo 1965 « 1</a:t>
            </a:r>
            <a:r>
              <a:rPr lang="fr-BE" baseline="30000" dirty="0"/>
              <a:t>er</a:t>
            </a:r>
            <a:r>
              <a:rPr lang="fr-BE" dirty="0"/>
              <a:t> congrès mondial d’acupuncture »</a:t>
            </a:r>
          </a:p>
          <a:p>
            <a:r>
              <a:rPr lang="fr-BE" dirty="0"/>
              <a:t>1971 James </a:t>
            </a:r>
            <a:r>
              <a:rPr lang="fr-BE" dirty="0" err="1"/>
              <a:t>Reston</a:t>
            </a:r>
            <a:r>
              <a:rPr lang="fr-BE" dirty="0"/>
              <a:t> ,Journaliste  américain au new </a:t>
            </a:r>
            <a:r>
              <a:rPr lang="fr-BE" dirty="0" err="1"/>
              <a:t>york</a:t>
            </a:r>
            <a:r>
              <a:rPr lang="fr-BE" dirty="0"/>
              <a:t> times (appendicite)</a:t>
            </a:r>
          </a:p>
          <a:p>
            <a:r>
              <a:rPr lang="fr-BE" dirty="0"/>
              <a:t>1972 Nixon</a:t>
            </a:r>
          </a:p>
          <a:p>
            <a:r>
              <a:rPr lang="fr-BE" dirty="0"/>
              <a:t>Taiwan réputée </a:t>
            </a:r>
          </a:p>
          <a:p>
            <a:r>
              <a:rPr lang="fr-BE" dirty="0"/>
              <a:t>OMS 1979</a:t>
            </a:r>
          </a:p>
          <a:p>
            <a:endParaRPr lang="fr-BE" dirty="0"/>
          </a:p>
        </p:txBody>
      </p:sp>
      <p:pic>
        <p:nvPicPr>
          <p:cNvPr id="1027" name="Picture 3" descr="C:\Users\admin\AppData\Local\Microsoft\Windows\Temporary Internet Files\Content.IE5\SE31QW18\acupuntur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269112" cy="1424176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9" name="Image 8" descr="2081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013176"/>
            <a:ext cx="3024336" cy="17011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etail-woman-acupuncture-cupping-treatment-21807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51719"/>
            <a:ext cx="6892076" cy="507362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/>
              <a:t>Action de l’Acupuncture : Approche scientifique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dirty="0"/>
              <a:t>Des chercheurs en Chine et en Occident ont mis en évidence l’effet de l’acupuncture sur le système endocrinien ainsi que le système nerveux.</a:t>
            </a:r>
          </a:p>
          <a:p>
            <a:r>
              <a:rPr lang="fr-BE" dirty="0"/>
              <a:t> Les études menées indiquent que l’acupuncture stimule la production d’endorphines, des antidouleurs naturels. Elle augmente également l’ACTH (</a:t>
            </a:r>
            <a:r>
              <a:rPr lang="fr-BE" dirty="0" err="1"/>
              <a:t>Adrénocorticotrophine</a:t>
            </a:r>
            <a:r>
              <a:rPr lang="fr-BE" dirty="0"/>
              <a:t>). De nombreux autres neurotransmetteurs sont également stimulés par l’acupuncture : la sérotonine, la dopamine, l’adrénaline, la noradrénaline...</a:t>
            </a:r>
          </a:p>
          <a:p>
            <a:r>
              <a:rPr lang="fr-BE" dirty="0"/>
              <a:t> Certaines études semblent indiquer que l’acupuncture bloque le transmission du « message de douleur » au système nerveux central. </a:t>
            </a:r>
          </a:p>
          <a:p>
            <a:r>
              <a:rPr lang="fr-BE" dirty="0"/>
              <a:t>Cependant Le « </a:t>
            </a:r>
            <a:r>
              <a:rPr lang="fr-BE" dirty="0" err="1"/>
              <a:t>Qì</a:t>
            </a:r>
            <a:r>
              <a:rPr lang="fr-BE" dirty="0"/>
              <a:t> » et les « canaux » (méridiens) n’ont jamais été mis en évidence par la science moderne.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fr-BE" sz="5900" dirty="0"/>
              <a:t>En 2005, des chercheurs allemands ont réussi à photographier les méridiens d'acupuncture à l'aide d'une caméra thermographique à rayonnement infrarouge.</a:t>
            </a:r>
          </a:p>
          <a:p>
            <a:pPr>
              <a:buNone/>
            </a:pPr>
            <a:endParaRPr lang="fr-BE" sz="5900" dirty="0"/>
          </a:p>
          <a:p>
            <a:r>
              <a:rPr lang="fr-BE" sz="5900" dirty="0"/>
              <a:t>Pour cela, ils ont dû utiliser la </a:t>
            </a:r>
            <a:r>
              <a:rPr lang="fr-BE" sz="5900" b="1" dirty="0"/>
              <a:t>moxibustion</a:t>
            </a:r>
            <a:r>
              <a:rPr lang="fr-BE" sz="5900" dirty="0"/>
              <a:t> qui consiste à un réchauffement d'un point d'acupuncture à l'aide d'un moxa. Ils ont donc chauffé des points d'acupuncture. La chaleur stimulerait le point d'acupuncture et notamment le méridien qui lui est relié.</a:t>
            </a:r>
            <a:br>
              <a:rPr lang="fr-BE" sz="5900" dirty="0"/>
            </a:br>
            <a:r>
              <a:rPr lang="fr-BE" sz="5900" dirty="0"/>
              <a:t>Ils se sont alors aperçus que la chaleur émise par le corps, se concentrait sur le corps, suivant des trajets bien définis qui correspondent aux méridiens.</a:t>
            </a:r>
          </a:p>
          <a:p>
            <a:br>
              <a:rPr lang="fr-BE" dirty="0"/>
            </a:b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Maric_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1095" y="1600200"/>
            <a:ext cx="5541810" cy="452596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soigne l’acupuncture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4824536" cy="5184576"/>
          </a:xfrm>
        </p:spPr>
        <p:txBody>
          <a:bodyPr>
            <a:normAutofit fontScale="62500" lnSpcReduction="20000"/>
          </a:bodyPr>
          <a:lstStyle/>
          <a:p>
            <a:r>
              <a:rPr lang="fr-BE" dirty="0"/>
              <a:t>L’acupuncture </a:t>
            </a:r>
            <a:r>
              <a:rPr lang="fr-BE" dirty="0" err="1"/>
              <a:t>soigne,soulage</a:t>
            </a:r>
            <a:r>
              <a:rPr lang="fr-BE" dirty="0"/>
              <a:t> et prévient la maladie</a:t>
            </a:r>
          </a:p>
          <a:p>
            <a:endParaRPr lang="fr-BE" dirty="0"/>
          </a:p>
          <a:p>
            <a:r>
              <a:rPr lang="fr-BE" dirty="0"/>
              <a:t>L’acupuncture est une médecine donc s’applique à toutes les affections médicales.</a:t>
            </a:r>
          </a:p>
          <a:p>
            <a:endParaRPr lang="fr-BE" dirty="0"/>
          </a:p>
          <a:p>
            <a:r>
              <a:rPr lang="fr-BE" dirty="0">
                <a:solidFill>
                  <a:srgbClr val="00B0F0"/>
                </a:solidFill>
              </a:rPr>
              <a:t>Prédilection maladies fonctionnelles.</a:t>
            </a:r>
          </a:p>
          <a:p>
            <a:pPr>
              <a:buNone/>
            </a:pPr>
            <a:endParaRPr lang="fr-BE" dirty="0"/>
          </a:p>
          <a:p>
            <a:r>
              <a:rPr lang="fr-BE" dirty="0"/>
              <a:t>Peut  aider le patient a mieux vivre son traitement de médecine occidentale.</a:t>
            </a:r>
          </a:p>
          <a:p>
            <a:pPr>
              <a:buNone/>
            </a:pPr>
            <a:endParaRPr lang="fr-BE" dirty="0"/>
          </a:p>
          <a:p>
            <a:r>
              <a:rPr lang="fr-BE" dirty="0"/>
              <a:t>Addictions(</a:t>
            </a:r>
            <a:r>
              <a:rPr lang="fr-BE" dirty="0" err="1"/>
              <a:t>tabac,alccool</a:t>
            </a:r>
            <a:r>
              <a:rPr lang="fr-BE" dirty="0"/>
              <a:t>…..)</a:t>
            </a:r>
          </a:p>
          <a:p>
            <a:pPr>
              <a:buNone/>
            </a:pPr>
            <a:endParaRPr lang="fr-BE" dirty="0"/>
          </a:p>
          <a:p>
            <a:r>
              <a:rPr lang="fr-BE" dirty="0"/>
              <a:t>Médecine d’urgence, points de réanimation, syncope, convulsions</a:t>
            </a:r>
          </a:p>
          <a:p>
            <a:endParaRPr lang="fr-BE" dirty="0"/>
          </a:p>
          <a:p>
            <a:pPr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5" name="Image 4" descr="Fotolia_30037735_Subscription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165516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7030A0"/>
                </a:solidFill>
              </a:rPr>
              <a:t>Maladie fonctionnelle?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6347048" cy="5112568"/>
          </a:xfrm>
        </p:spPr>
        <p:txBody>
          <a:bodyPr>
            <a:normAutofit fontScale="85000" lnSpcReduction="20000"/>
          </a:bodyPr>
          <a:lstStyle/>
          <a:p>
            <a:r>
              <a:rPr lang="fr-BE" dirty="0" err="1">
                <a:solidFill>
                  <a:srgbClr val="00B0F0"/>
                </a:solidFill>
              </a:rPr>
              <a:t>Déréglement</a:t>
            </a:r>
            <a:r>
              <a:rPr lang="fr-BE" dirty="0">
                <a:solidFill>
                  <a:srgbClr val="00B0F0"/>
                </a:solidFill>
              </a:rPr>
              <a:t> physiologique réversible de tout ou d’une partie de l’organisme sans atteinte organique ou métabolique majeure.</a:t>
            </a:r>
          </a:p>
          <a:p>
            <a:r>
              <a:rPr lang="fr-BE" dirty="0"/>
              <a:t>EXEMPLE</a:t>
            </a:r>
          </a:p>
          <a:p>
            <a:r>
              <a:rPr lang="fr-BE" dirty="0"/>
              <a:t>Perturbations </a:t>
            </a:r>
            <a:r>
              <a:rPr lang="fr-BE" dirty="0" err="1"/>
              <a:t>digestives,migraines</a:t>
            </a:r>
            <a:r>
              <a:rPr lang="fr-BE" dirty="0"/>
              <a:t>,épisodes de </a:t>
            </a:r>
            <a:r>
              <a:rPr lang="fr-BE" dirty="0" err="1"/>
              <a:t>stress,fatigue</a:t>
            </a:r>
            <a:r>
              <a:rPr lang="fr-BE" dirty="0"/>
              <a:t> </a:t>
            </a:r>
            <a:r>
              <a:rPr lang="fr-BE" dirty="0" err="1"/>
              <a:t>passagére</a:t>
            </a:r>
            <a:endParaRPr lang="fr-BE" dirty="0"/>
          </a:p>
          <a:p>
            <a:r>
              <a:rPr lang="fr-BE" dirty="0" err="1"/>
              <a:t>Hypoglycémie:réversible</a:t>
            </a:r>
            <a:r>
              <a:rPr lang="fr-BE" dirty="0"/>
              <a:t> pas d’atteinte organique ni métabolique</a:t>
            </a:r>
          </a:p>
          <a:p>
            <a:r>
              <a:rPr lang="fr-BE" dirty="0" err="1"/>
              <a:t>Asthme:réversible</a:t>
            </a:r>
            <a:r>
              <a:rPr lang="fr-BE" dirty="0"/>
              <a:t> pas d’atteinte organique ni métabolique</a:t>
            </a:r>
          </a:p>
          <a:p>
            <a:r>
              <a:rPr lang="fr-BE" dirty="0" err="1"/>
              <a:t>Eczéma,Veriges</a:t>
            </a:r>
            <a:r>
              <a:rPr lang="fr-BE" dirty="0"/>
              <a:t>, migraines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7030A0"/>
                </a:solidFill>
              </a:rPr>
              <a:t>Liste OMS (28 maladies)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BE" sz="1600" dirty="0"/>
              <a:t> Accident vasculaire cérébral (pris en charge rapidement)</a:t>
            </a:r>
            <a:br>
              <a:rPr lang="fr-BE" sz="1600" dirty="0"/>
            </a:br>
            <a:r>
              <a:rPr lang="fr-BE" sz="1600" dirty="0"/>
              <a:t>- Arthrite rhumatoïde</a:t>
            </a:r>
            <a:br>
              <a:rPr lang="fr-BE" sz="1600" dirty="0"/>
            </a:br>
            <a:r>
              <a:rPr lang="fr-BE" sz="1600" dirty="0"/>
              <a:t>- Coliques biliaires</a:t>
            </a:r>
            <a:br>
              <a:rPr lang="fr-BE" sz="1600" dirty="0"/>
            </a:br>
            <a:r>
              <a:rPr lang="fr-BE" sz="1600" dirty="0"/>
              <a:t>- Coliques rénales</a:t>
            </a:r>
            <a:br>
              <a:rPr lang="fr-BE" sz="1600" dirty="0"/>
            </a:br>
            <a:r>
              <a:rPr lang="fr-BE" sz="1600" dirty="0"/>
              <a:t>- Déclenchement du travail à l’accouchement</a:t>
            </a:r>
            <a:br>
              <a:rPr lang="fr-BE" sz="1600" dirty="0"/>
            </a:br>
            <a:r>
              <a:rPr lang="fr-BE" sz="1600" dirty="0"/>
              <a:t>- Dépression</a:t>
            </a:r>
            <a:br>
              <a:rPr lang="fr-BE" sz="1600" dirty="0"/>
            </a:br>
            <a:r>
              <a:rPr lang="fr-BE" sz="1600" dirty="0"/>
              <a:t>- Douleurs aux genoux</a:t>
            </a:r>
            <a:br>
              <a:rPr lang="fr-BE" sz="1600" dirty="0"/>
            </a:br>
            <a:r>
              <a:rPr lang="fr-BE" sz="1600" dirty="0"/>
              <a:t>- Douleurs au bas du dos</a:t>
            </a:r>
            <a:br>
              <a:rPr lang="fr-BE" sz="1600" dirty="0"/>
            </a:br>
            <a:r>
              <a:rPr lang="fr-BE" sz="1600" dirty="0"/>
              <a:t>- Douleurs au cou</a:t>
            </a:r>
            <a:br>
              <a:rPr lang="fr-BE" sz="1600" dirty="0"/>
            </a:br>
            <a:r>
              <a:rPr lang="fr-BE" sz="1600" dirty="0"/>
              <a:t>- Douleurs consécutives à une chirurgie dentaire</a:t>
            </a:r>
            <a:br>
              <a:rPr lang="fr-BE" sz="1600" dirty="0"/>
            </a:br>
            <a:r>
              <a:rPr lang="fr-BE" sz="1600" dirty="0"/>
              <a:t>- Douleurs faciales</a:t>
            </a:r>
            <a:br>
              <a:rPr lang="fr-BE" sz="1600" dirty="0"/>
            </a:br>
            <a:r>
              <a:rPr lang="fr-BE" sz="1600" dirty="0"/>
              <a:t>- Douleurs postopératoires</a:t>
            </a:r>
            <a:br>
              <a:rPr lang="fr-BE" sz="1600" dirty="0"/>
            </a:br>
            <a:r>
              <a:rPr lang="fr-BE" sz="1600" dirty="0"/>
              <a:t>- Dysenterie bacillaire aiguë</a:t>
            </a:r>
            <a:br>
              <a:rPr lang="fr-BE" sz="1600" dirty="0"/>
            </a:br>
            <a:r>
              <a:rPr lang="fr-BE" sz="1600" dirty="0"/>
              <a:t>- Dysménorrhée primaire</a:t>
            </a:r>
            <a:br>
              <a:rPr lang="fr-BE" sz="1600" dirty="0"/>
            </a:br>
            <a:endParaRPr lang="fr-BE" sz="1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BE" dirty="0"/>
              <a:t>- Entorse</a:t>
            </a:r>
          </a:p>
          <a:p>
            <a:r>
              <a:rPr lang="fr-BE" dirty="0"/>
              <a:t>- Épicondylite latérale (tennis </a:t>
            </a:r>
            <a:r>
              <a:rPr lang="fr-BE" dirty="0" err="1"/>
              <a:t>elbow</a:t>
            </a:r>
            <a:r>
              <a:rPr lang="fr-BE" dirty="0"/>
              <a:t>)</a:t>
            </a:r>
          </a:p>
          <a:p>
            <a:r>
              <a:rPr lang="fr-BE" dirty="0"/>
              <a:t>- </a:t>
            </a:r>
            <a:r>
              <a:rPr lang="fr-BE" dirty="0" err="1"/>
              <a:t>Épigastralgie</a:t>
            </a:r>
            <a:r>
              <a:rPr lang="fr-BE" dirty="0"/>
              <a:t> aiguë</a:t>
            </a:r>
          </a:p>
          <a:p>
            <a:r>
              <a:rPr lang="fr-BE" dirty="0"/>
              <a:t>- Hypertension artérielle essentielle</a:t>
            </a:r>
          </a:p>
          <a:p>
            <a:r>
              <a:rPr lang="fr-BE" dirty="0"/>
              <a:t>- Hypotension artérielle primaire</a:t>
            </a:r>
          </a:p>
          <a:p>
            <a:r>
              <a:rPr lang="fr-BE" dirty="0"/>
              <a:t>- Leucopénie (baisse des leucocytes dans le sang)</a:t>
            </a:r>
          </a:p>
          <a:p>
            <a:r>
              <a:rPr lang="fr-BE" dirty="0"/>
              <a:t>- Maux de tête</a:t>
            </a:r>
          </a:p>
          <a:p>
            <a:r>
              <a:rPr lang="fr-BE" dirty="0"/>
              <a:t>- Nausées et vomissements</a:t>
            </a:r>
          </a:p>
          <a:p>
            <a:r>
              <a:rPr lang="fr-BE" dirty="0"/>
              <a:t>- Nausées relatives à la grossesse</a:t>
            </a:r>
          </a:p>
          <a:p>
            <a:r>
              <a:rPr lang="fr-BE" dirty="0"/>
              <a:t>- Périarthrite de l’épaule</a:t>
            </a:r>
          </a:p>
          <a:p>
            <a:r>
              <a:rPr lang="fr-BE" dirty="0"/>
              <a:t>- Réactions à la radiothérapie et à la chimiothérapie</a:t>
            </a:r>
          </a:p>
          <a:p>
            <a:r>
              <a:rPr lang="fr-BE" dirty="0"/>
              <a:t>- Repositionnement du fœtus</a:t>
            </a:r>
          </a:p>
          <a:p>
            <a:r>
              <a:rPr lang="fr-BE" dirty="0"/>
              <a:t>- Rhinite allergique (incluant le rhume des foins)</a:t>
            </a:r>
          </a:p>
          <a:p>
            <a:r>
              <a:rPr lang="fr-BE" dirty="0"/>
              <a:t>- Sciatique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Points magiques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err="1"/>
              <a:t>Fiévre</a:t>
            </a:r>
            <a:endParaRPr lang="fr-BE" dirty="0"/>
          </a:p>
          <a:p>
            <a:endParaRPr lang="fr-BE" dirty="0"/>
          </a:p>
          <a:p>
            <a:pPr>
              <a:buNone/>
            </a:pPr>
            <a:endParaRPr lang="fr-BE" dirty="0"/>
          </a:p>
          <a:p>
            <a:endParaRPr lang="fr-BE" dirty="0"/>
          </a:p>
          <a:p>
            <a:r>
              <a:rPr lang="fr-BE" dirty="0"/>
              <a:t>Choc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Asthénie</a:t>
            </a:r>
          </a:p>
          <a:p>
            <a:endParaRPr lang="fr-BE" dirty="0"/>
          </a:p>
          <a:p>
            <a:r>
              <a:rPr lang="fr-BE" dirty="0"/>
              <a:t>Nausée</a:t>
            </a:r>
          </a:p>
          <a:p>
            <a:r>
              <a:rPr lang="fr-BE" dirty="0"/>
              <a:t>Insomnie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VG14 </a:t>
            </a:r>
            <a:r>
              <a:rPr lang="fr-BE" dirty="0" err="1"/>
              <a:t>epine</a:t>
            </a:r>
            <a:r>
              <a:rPr lang="fr-BE" dirty="0"/>
              <a:t> 7éme cervicale ,GI4 , GI11 creux </a:t>
            </a:r>
            <a:r>
              <a:rPr lang="fr-BE" dirty="0" err="1"/>
              <a:t>extr</a:t>
            </a:r>
            <a:r>
              <a:rPr lang="fr-BE" dirty="0"/>
              <a:t> </a:t>
            </a:r>
            <a:r>
              <a:rPr lang="fr-BE" dirty="0" err="1"/>
              <a:t>ext</a:t>
            </a:r>
            <a:r>
              <a:rPr lang="fr-BE" dirty="0"/>
              <a:t> pli coude</a:t>
            </a:r>
          </a:p>
          <a:p>
            <a:endParaRPr lang="fr-BE" dirty="0"/>
          </a:p>
          <a:p>
            <a:r>
              <a:rPr lang="fr-BE" dirty="0"/>
              <a:t>VC8ombilic+</a:t>
            </a:r>
            <a:r>
              <a:rPr lang="fr-BE" dirty="0" err="1"/>
              <a:t>moxa,VC4</a:t>
            </a:r>
            <a:r>
              <a:rPr lang="fr-BE" dirty="0"/>
              <a:t> 3cun sous </a:t>
            </a:r>
            <a:r>
              <a:rPr lang="fr-BE" dirty="0" err="1"/>
              <a:t>ombilic,CS6</a:t>
            </a:r>
            <a:r>
              <a:rPr lang="fr-BE" dirty="0"/>
              <a:t> 2cun au dessus poignet CS9 </a:t>
            </a:r>
            <a:r>
              <a:rPr lang="fr-BE" dirty="0" err="1"/>
              <a:t>ext</a:t>
            </a:r>
            <a:r>
              <a:rPr lang="fr-BE" dirty="0"/>
              <a:t> mediusVG26 entre nez et </a:t>
            </a:r>
            <a:r>
              <a:rPr lang="fr-BE" dirty="0" err="1"/>
              <a:t>lévre</a:t>
            </a:r>
            <a:r>
              <a:rPr lang="fr-BE" dirty="0"/>
              <a:t> sup</a:t>
            </a:r>
          </a:p>
          <a:p>
            <a:r>
              <a:rPr lang="fr-BE" dirty="0"/>
              <a:t>VC4,E36</a:t>
            </a:r>
          </a:p>
          <a:p>
            <a:endParaRPr lang="fr-BE" dirty="0"/>
          </a:p>
          <a:p>
            <a:r>
              <a:rPr lang="fr-BE" dirty="0"/>
              <a:t>MC6</a:t>
            </a:r>
          </a:p>
          <a:p>
            <a:r>
              <a:rPr lang="fr-BE" dirty="0"/>
              <a:t>VG24 1/2 </a:t>
            </a:r>
            <a:r>
              <a:rPr lang="fr-BE" dirty="0" err="1"/>
              <a:t>cun</a:t>
            </a:r>
            <a:r>
              <a:rPr lang="fr-BE" dirty="0"/>
              <a:t> ligne </a:t>
            </a:r>
            <a:r>
              <a:rPr lang="fr-BE" dirty="0" err="1"/>
              <a:t>cheveux,C7</a:t>
            </a:r>
            <a:r>
              <a:rPr lang="fr-BE" dirty="0"/>
              <a:t> bord </a:t>
            </a:r>
            <a:r>
              <a:rPr lang="fr-BE" dirty="0" err="1"/>
              <a:t>int</a:t>
            </a:r>
            <a:r>
              <a:rPr lang="fr-BE" dirty="0"/>
              <a:t> </a:t>
            </a:r>
            <a:r>
              <a:rPr lang="fr-BE" dirty="0" err="1"/>
              <a:t>poignet,RP6</a:t>
            </a:r>
            <a:r>
              <a:rPr lang="fr-BE" dirty="0"/>
              <a:t>,R3</a:t>
            </a:r>
          </a:p>
          <a:p>
            <a:endParaRPr lang="fr-BE" dirty="0"/>
          </a:p>
          <a:p>
            <a:endParaRPr lang="fr-BE" dirty="0"/>
          </a:p>
          <a:p>
            <a:pPr>
              <a:buNone/>
            </a:pPr>
            <a:endParaRPr lang="fr-BE" dirty="0"/>
          </a:p>
          <a:p>
            <a:endParaRPr lang="fr-BE" dirty="0"/>
          </a:p>
          <a:p>
            <a:pPr>
              <a:buNone/>
            </a:pPr>
            <a:endParaRPr lang="fr-BE" dirty="0"/>
          </a:p>
          <a:p>
            <a:pPr>
              <a:buNone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Les modernistes pts recettes, pts magiques</a:t>
            </a:r>
          </a:p>
          <a:p>
            <a:r>
              <a:rPr lang="fr-BE" dirty="0"/>
              <a:t>L’acupuncture dans l’esprit de la tradition chinoise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BE" dirty="0"/>
              <a:t>Questions les plus fréquentes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052736"/>
            <a:ext cx="4320480" cy="5805264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sz="5500" dirty="0"/>
              <a:t>Est-ce que c’est douloureux?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Combien d’aiguilles?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Nombre de séances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Risque de contamination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Disparition des symptômes =guérison?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Le résultat est-il durable?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Comment se rend -on compte que cela fonctionne?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Effet secondaires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Peut on être traité à tout âge?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Une démarche spirituelle est elle nécessaire?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Faut il y croire ? 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Peut on poursuivre les traitements de médecine occidentale?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Les Contre – indications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Le </a:t>
            </a:r>
            <a:r>
              <a:rPr lang="fr-BE" sz="5500" dirty="0" err="1"/>
              <a:t>Prix,remboursement</a:t>
            </a:r>
            <a:endParaRPr lang="fr-BE" sz="5500" dirty="0"/>
          </a:p>
          <a:p>
            <a:pPr marL="514350" indent="-514350">
              <a:buFont typeface="+mj-lt"/>
              <a:buAutoNum type="arabicPeriod"/>
            </a:pPr>
            <a:r>
              <a:rPr lang="fr-BE" sz="5500" dirty="0"/>
              <a:t>Qui peut pratiquer l’acupuncture? La loi colla</a:t>
            </a:r>
          </a:p>
          <a:p>
            <a:pPr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  <a:p>
            <a:pPr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5" name="Imag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2880320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yangt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52850" cy="267940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8" name="Image 7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152241" cy="2924944"/>
          </a:xfrm>
          <a:prstGeom prst="rect">
            <a:avLst/>
          </a:prstGeom>
        </p:spPr>
      </p:pic>
      <p:pic>
        <p:nvPicPr>
          <p:cNvPr id="10" name="Image 9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128" y="2563214"/>
            <a:ext cx="3555072" cy="2593978"/>
          </a:xfrm>
          <a:prstGeom prst="rect">
            <a:avLst/>
          </a:prstGeom>
        </p:spPr>
      </p:pic>
      <p:pic>
        <p:nvPicPr>
          <p:cNvPr id="11" name="Image 10" descr="nécropole de varna plus vieux bijou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0"/>
            <a:ext cx="3059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Conclusion: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3600" dirty="0">
                <a:solidFill>
                  <a:srgbClr val="00B050"/>
                </a:solidFill>
              </a:rPr>
              <a:t>La médecine occidentale est excellente. La médecine traditionnelle Chinoise est excellente. Les deux réunies forment la meilleure du monde.</a:t>
            </a:r>
          </a:p>
          <a:p>
            <a:r>
              <a:rPr lang="fr-BE" sz="1800" i="1"/>
              <a:t>(Wang </a:t>
            </a:r>
            <a:r>
              <a:rPr lang="fr-BE" sz="1800" i="1" dirty="0"/>
              <a:t>Li-Peng: Directeur du département d’</a:t>
            </a:r>
            <a:r>
              <a:rPr lang="fr-BE" sz="1800" i="1" dirty="0" err="1"/>
              <a:t>acupucture</a:t>
            </a:r>
            <a:r>
              <a:rPr lang="fr-BE" sz="1800" i="1" dirty="0"/>
              <a:t>  de l’Hopital central de médecine traditionnelle Chinoise de Pékin.)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6" name="Image 5" descr="qin_shi_hu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08912" cy="45811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536" y="4581128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u="sng" dirty="0" err="1">
                <a:solidFill>
                  <a:srgbClr val="7030A0"/>
                </a:solidFill>
              </a:rPr>
              <a:t>Huangdi,empereur</a:t>
            </a:r>
            <a:r>
              <a:rPr lang="fr-BE" sz="2000" u="sng" dirty="0">
                <a:solidFill>
                  <a:srgbClr val="7030A0"/>
                </a:solidFill>
              </a:rPr>
              <a:t> jaune  et le 1</a:t>
            </a:r>
            <a:r>
              <a:rPr lang="fr-BE" sz="2000" u="sng" baseline="30000" dirty="0">
                <a:solidFill>
                  <a:srgbClr val="7030A0"/>
                </a:solidFill>
              </a:rPr>
              <a:t>er</a:t>
            </a:r>
            <a:r>
              <a:rPr lang="fr-BE" sz="2000" u="sng" dirty="0">
                <a:solidFill>
                  <a:srgbClr val="7030A0"/>
                </a:solidFill>
              </a:rPr>
              <a:t> traité de médecine et diététique le  Su </a:t>
            </a:r>
            <a:r>
              <a:rPr lang="fr-BE" sz="2000" u="sng" dirty="0" err="1">
                <a:solidFill>
                  <a:srgbClr val="7030A0"/>
                </a:solidFill>
              </a:rPr>
              <a:t>Wen</a:t>
            </a:r>
            <a:endParaRPr lang="fr-BE" sz="2000" u="sng" dirty="0">
              <a:solidFill>
                <a:srgbClr val="7030A0"/>
              </a:solidFill>
            </a:endParaRPr>
          </a:p>
        </p:txBody>
      </p:sp>
      <p:pic>
        <p:nvPicPr>
          <p:cNvPr id="9" name="Image 8" descr="téléchargemen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157192"/>
            <a:ext cx="7848872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2988840" cy="354062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7" name="Image 6" descr="650px-Nanban Carrack portuga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033" y="1916832"/>
            <a:ext cx="3360441" cy="3097907"/>
          </a:xfrm>
          <a:prstGeom prst="rect">
            <a:avLst/>
          </a:prstGeom>
        </p:spPr>
      </p:pic>
      <p:pic>
        <p:nvPicPr>
          <p:cNvPr id="8" name="Image 7" descr="padd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221087"/>
            <a:ext cx="4032448" cy="2636913"/>
          </a:xfrm>
          <a:prstGeom prst="rect">
            <a:avLst/>
          </a:prstGeom>
        </p:spPr>
      </p:pic>
      <p:pic>
        <p:nvPicPr>
          <p:cNvPr id="10" name="Image 9" descr="res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0635" y="840775"/>
            <a:ext cx="2575501" cy="33584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1073067" flipV="1">
            <a:off x="168307" y="3656645"/>
            <a:ext cx="266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Soulié de </a:t>
            </a:r>
            <a:r>
              <a:rPr lang="fr-BE" dirty="0" err="1">
                <a:solidFill>
                  <a:srgbClr val="7030A0"/>
                </a:solidFill>
              </a:rPr>
              <a:t>morant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171179">
            <a:off x="7092280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Missionnaires Portugais</a:t>
            </a:r>
          </a:p>
        </p:txBody>
      </p:sp>
      <p:sp>
        <p:nvSpPr>
          <p:cNvPr id="13" name="ZoneTexte 12"/>
          <p:cNvSpPr txBox="1"/>
          <p:nvPr/>
        </p:nvSpPr>
        <p:spPr>
          <a:xfrm rot="19766996">
            <a:off x="5060764" y="1498801"/>
            <a:ext cx="157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James </a:t>
            </a:r>
            <a:r>
              <a:rPr lang="fr-BE" dirty="0" err="1">
                <a:solidFill>
                  <a:srgbClr val="7030A0"/>
                </a:solidFill>
              </a:rPr>
              <a:t>Reston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5733256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 président Richard Nixon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36096" y="573325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Mao Tsé Toung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clés de l’acupuncture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BE" dirty="0"/>
              <a:t>Prise en charge globale </a:t>
            </a:r>
          </a:p>
          <a:p>
            <a:r>
              <a:rPr lang="fr-BE" dirty="0"/>
              <a:t>Equilibre</a:t>
            </a:r>
            <a:r>
              <a:rPr lang="fr-BE" sz="3600" u="sng" dirty="0">
                <a:solidFill>
                  <a:srgbClr val="00B050"/>
                </a:solidFill>
              </a:rPr>
              <a:t> </a:t>
            </a:r>
            <a:r>
              <a:rPr lang="fr-BE" sz="4000" u="sng" dirty="0" err="1">
                <a:solidFill>
                  <a:srgbClr val="00B050"/>
                </a:solidFill>
              </a:rPr>
              <a:t>energétique</a:t>
            </a:r>
            <a:endParaRPr lang="fr-BE" sz="4000" u="sng" dirty="0">
              <a:solidFill>
                <a:srgbClr val="00B050"/>
              </a:solidFill>
            </a:endParaRPr>
          </a:p>
          <a:p>
            <a:r>
              <a:rPr lang="fr-BE" dirty="0"/>
              <a:t>Le yin et le </a:t>
            </a:r>
            <a:r>
              <a:rPr lang="fr-BE" dirty="0" err="1"/>
              <a:t>yang,alternance</a:t>
            </a:r>
            <a:r>
              <a:rPr lang="fr-BE" dirty="0"/>
              <a:t> et</a:t>
            </a:r>
          </a:p>
          <a:p>
            <a:pPr>
              <a:buNone/>
            </a:pPr>
            <a:r>
              <a:rPr lang="fr-BE" dirty="0"/>
              <a:t>    complémentarité</a:t>
            </a:r>
          </a:p>
          <a:p>
            <a:pPr>
              <a:buNone/>
            </a:pPr>
            <a:endParaRPr lang="fr-BE" dirty="0"/>
          </a:p>
        </p:txBody>
      </p:sp>
      <p:pic>
        <p:nvPicPr>
          <p:cNvPr id="2050" name="Picture 2" descr="C:\Users\admin\AppData\Local\Microsoft\Windows\Temporary Internet Files\Content.IE5\SMBL0OSK\220px-Ki_obsolet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84784"/>
            <a:ext cx="2304256" cy="1872208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Yang et Yin ,Adret et Ubac</a:t>
            </a:r>
          </a:p>
        </p:txBody>
      </p:sp>
      <p:pic>
        <p:nvPicPr>
          <p:cNvPr id="5" name="Espace réservé du contenu 4" descr="adret_et_ubac_lauta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5849"/>
            <a:ext cx="8229600" cy="303466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39552" y="594928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Idéogramme yang adret ,yin ubac</a:t>
            </a:r>
          </a:p>
        </p:txBody>
      </p:sp>
      <p:pic>
        <p:nvPicPr>
          <p:cNvPr id="7" name="Image 6" descr="téléchar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57825"/>
            <a:ext cx="17907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476676"/>
          <a:ext cx="8229600" cy="606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514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YANG côté soleil (Adret)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YIN côté ombre (Ubac)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 err="1"/>
                        <a:t>Clarté,Chaleur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Ombre,Froid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/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Passivité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 err="1"/>
                        <a:t>Solidité,dureté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Fragilité,souplesse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 err="1"/>
                        <a:t>Rapidité,compression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Lenteur,expansion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/>
                        <a:t>Masculinité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Féminité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48">
                <a:tc>
                  <a:txBody>
                    <a:bodyPr/>
                    <a:lstStyle/>
                    <a:p>
                      <a:r>
                        <a:rPr lang="fr-BE" dirty="0"/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………………………………………………………………………………………………..à compléter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 err="1"/>
                        <a:t>Hyperthyroidie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Hypothyroidie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/>
                        <a:t>Électricité pôle+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Pôle-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r>
                        <a:rPr lang="fr-BE" dirty="0" err="1"/>
                        <a:t>Chimie:Bases</a:t>
                      </a:r>
                      <a:r>
                        <a:rPr lang="fr-BE" baseline="0" dirty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514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E4F-CD80-4BB1-9A3C-8A8D7EDF47A4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1843</Words>
  <Application>Microsoft Macintosh PowerPoint</Application>
  <PresentationFormat>Affichage à l'écran (4:3)</PresentationFormat>
  <Paragraphs>404</Paragraphs>
  <Slides>40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Arial</vt:lpstr>
      <vt:lpstr>Calibri</vt:lpstr>
      <vt:lpstr>Thème Office</vt:lpstr>
      <vt:lpstr>Thèmes abordés</vt:lpstr>
      <vt:lpstr>Acupuncture consiste sur le placement  d’aiguilles métalliques en des points précis du corps</vt:lpstr>
      <vt:lpstr>Historique</vt:lpstr>
      <vt:lpstr>Présentation PowerPoint</vt:lpstr>
      <vt:lpstr>Présentation PowerPoint</vt:lpstr>
      <vt:lpstr>Présentation PowerPoint</vt:lpstr>
      <vt:lpstr>Les clés de l’acupuncture</vt:lpstr>
      <vt:lpstr>Yang et Yin ,Adret et Ubac</vt:lpstr>
      <vt:lpstr>Présentation PowerPoint</vt:lpstr>
      <vt:lpstr>Présentation PowerPoint</vt:lpstr>
      <vt:lpstr>Présentation PowerPoint</vt:lpstr>
      <vt:lpstr>La loi des 5 éléments</vt:lpstr>
      <vt:lpstr>Présentation PowerPoint</vt:lpstr>
      <vt:lpstr>Présentation PowerPoint</vt:lpstr>
      <vt:lpstr>Les 12 méridiens</vt:lpstr>
      <vt:lpstr>Présentation PowerPoint</vt:lpstr>
      <vt:lpstr>Présentation PowerPoint</vt:lpstr>
      <vt:lpstr>Présentation PowerPoint</vt:lpstr>
      <vt:lpstr>361 points</vt:lpstr>
      <vt:lpstr>Unité de  mesure Le Cun</vt:lpstr>
      <vt:lpstr>Présentation PowerPoint</vt:lpstr>
      <vt:lpstr>La Maladie et l’acupuncture</vt:lpstr>
      <vt:lpstr> </vt:lpstr>
      <vt:lpstr>6 causes externes ouorigine climatique</vt:lpstr>
      <vt:lpstr>7 causes internes ou blessures de l’âme</vt:lpstr>
      <vt:lpstr>Ni externes ni internes</vt:lpstr>
      <vt:lpstr>La tendinite en médecine chinoise</vt:lpstr>
      <vt:lpstr>Les aiguilles</vt:lpstr>
      <vt:lpstr>La moxibustion</vt:lpstr>
      <vt:lpstr>Présentation PowerPoint</vt:lpstr>
      <vt:lpstr>Action de l’Acupuncture : Approche scientifique </vt:lpstr>
      <vt:lpstr>Présentation PowerPoint</vt:lpstr>
      <vt:lpstr>Présentation PowerPoint</vt:lpstr>
      <vt:lpstr>Que soigne l’acupuncture</vt:lpstr>
      <vt:lpstr>Maladie fonctionnelle?</vt:lpstr>
      <vt:lpstr>Liste OMS (28 maladies)</vt:lpstr>
      <vt:lpstr>Points magiques</vt:lpstr>
      <vt:lpstr>Présentation PowerPoint</vt:lpstr>
      <vt:lpstr>Questions les plus fréquentes </vt:lpstr>
      <vt:lpstr>En Conclusion:</vt:lpstr>
    </vt:vector>
  </TitlesOfParts>
  <Company>Sweet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Acupuncture</dc:title>
  <dc:creator>admin</dc:creator>
  <cp:lastModifiedBy>Alison Clippe</cp:lastModifiedBy>
  <cp:revision>56</cp:revision>
  <dcterms:created xsi:type="dcterms:W3CDTF">2015-12-07T20:53:15Z</dcterms:created>
  <dcterms:modified xsi:type="dcterms:W3CDTF">2020-11-16T08:42:06Z</dcterms:modified>
</cp:coreProperties>
</file>